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9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1.png"/><Relationship Id="rId5" Type="http://schemas.openxmlformats.org/officeDocument/2006/relationships/video" Target="../media/media4.mp4"/><Relationship Id="rId6" Type="http://schemas.microsoft.com/office/2007/relationships/media" Target="../media/media4.mp4"/><Relationship Id="rId7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uke Smi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Luke Smith</a:t>
            </a:r>
          </a:p>
        </p:txBody>
      </p:sp>
      <p:sp>
        <p:nvSpPr>
          <p:cNvPr id="152" name="Motion Prior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Motion Priors</a:t>
            </a:r>
          </a:p>
        </p:txBody>
      </p:sp>
      <p:sp>
        <p:nvSpPr>
          <p:cNvPr id="153" name="Towards automated MoCaP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Towards automated MoCaP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HuM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</a:t>
            </a:r>
          </a:p>
        </p:txBody>
      </p:sp>
      <p:sp>
        <p:nvSpPr>
          <p:cNvPr id="230" name="2. Motion optimis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2. Motion optimisation</a:t>
            </a:r>
          </a:p>
        </p:txBody>
      </p:sp>
      <p:pic>
        <p:nvPicPr>
          <p:cNvPr id="231" name="testops.png" descr="testo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8170" y="-597558"/>
            <a:ext cx="10295584" cy="14425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testops.png" descr="testops.png"/>
          <p:cNvPicPr>
            <a:picLocks noChangeAspect="1"/>
          </p:cNvPicPr>
          <p:nvPr/>
        </p:nvPicPr>
        <p:blipFill>
          <a:blip r:embed="rId2">
            <a:extLst/>
          </a:blip>
          <a:srcRect l="18765" t="0" r="18765" b="86369"/>
          <a:stretch>
            <a:fillRect/>
          </a:stretch>
        </p:blipFill>
        <p:spPr>
          <a:xfrm>
            <a:off x="2154187" y="6365128"/>
            <a:ext cx="5915315" cy="180842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9726480" y="-1349020"/>
            <a:ext cx="8219855" cy="2807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hat I’ve been up 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I’ve been up 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HuMoR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 Evaluation</a:t>
            </a:r>
          </a:p>
        </p:txBody>
      </p:sp>
      <p:sp>
        <p:nvSpPr>
          <p:cNvPr id="238" name="The goo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good</a:t>
            </a:r>
          </a:p>
        </p:txBody>
      </p:sp>
      <p:sp>
        <p:nvSpPr>
          <p:cNvPr id="239" name="Smooth motion"/>
          <p:cNvSpPr txBox="1"/>
          <p:nvPr/>
        </p:nvSpPr>
        <p:spPr>
          <a:xfrm>
            <a:off x="4100254" y="4818721"/>
            <a:ext cx="4117761" cy="74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Smooth motion</a:t>
            </a:r>
          </a:p>
        </p:txBody>
      </p:sp>
      <p:sp>
        <p:nvSpPr>
          <p:cNvPr id="240" name="Nice occlusions"/>
          <p:cNvSpPr txBox="1"/>
          <p:nvPr/>
        </p:nvSpPr>
        <p:spPr>
          <a:xfrm>
            <a:off x="15932094" y="4818721"/>
            <a:ext cx="4248824" cy="74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Nice occlusions</a:t>
            </a:r>
          </a:p>
        </p:txBody>
      </p:sp>
      <p:pic>
        <p:nvPicPr>
          <p:cNvPr id="241" name="good_smooth.mp4" descr="good_smooth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10420" y="6748795"/>
            <a:ext cx="10297429" cy="5792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d_occlusions.mp4" descr="good_occlusions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2907791" y="6748795"/>
            <a:ext cx="10297431" cy="5792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8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6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41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4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1"/>
                  </p:tgtEl>
                </p:cond>
              </p:nextCondLst>
            </p:seq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24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HuMoR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 Evaluation</a:t>
            </a:r>
          </a:p>
        </p:txBody>
      </p:sp>
      <p:sp>
        <p:nvSpPr>
          <p:cNvPr id="245" name="The ba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bad</a:t>
            </a:r>
          </a:p>
        </p:txBody>
      </p:sp>
      <p:sp>
        <p:nvSpPr>
          <p:cNvPr id="246" name="Angle representation issues"/>
          <p:cNvSpPr txBox="1"/>
          <p:nvPr/>
        </p:nvSpPr>
        <p:spPr>
          <a:xfrm>
            <a:off x="2481887" y="4818721"/>
            <a:ext cx="7354495" cy="74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Angle representation issues</a:t>
            </a:r>
          </a:p>
        </p:txBody>
      </p:sp>
      <p:sp>
        <p:nvSpPr>
          <p:cNvPr id="247" name="Not so nice occlusions"/>
          <p:cNvSpPr txBox="1"/>
          <p:nvPr/>
        </p:nvSpPr>
        <p:spPr>
          <a:xfrm>
            <a:off x="15041950" y="4818721"/>
            <a:ext cx="6029111" cy="74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Not so nice occlusions</a:t>
            </a:r>
          </a:p>
        </p:txBody>
      </p:sp>
      <p:pic>
        <p:nvPicPr>
          <p:cNvPr id="248" name="bad_angle.mp4" descr="bad_angl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42773" y="6766993"/>
            <a:ext cx="10232723" cy="5755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bad_occlusion.mp4" descr="bad_occlusion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2940144" y="6766993"/>
            <a:ext cx="10232723" cy="5755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06" fill="hold"/>
                                        <p:tgtEl>
                                          <p:spTgt spid="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48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4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8"/>
                  </p:tgtEl>
                </p:cond>
              </p:nextCondLst>
            </p:seq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249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24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HuMoR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 Evaluation</a:t>
            </a:r>
          </a:p>
        </p:txBody>
      </p:sp>
      <p:sp>
        <p:nvSpPr>
          <p:cNvPr id="252" name="The wors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worse</a:t>
            </a:r>
          </a:p>
        </p:txBody>
      </p:sp>
      <p:sp>
        <p:nvSpPr>
          <p:cNvPr id="253" name="Out of distribution motion…"/>
          <p:cNvSpPr txBox="1"/>
          <p:nvPr/>
        </p:nvSpPr>
        <p:spPr>
          <a:xfrm>
            <a:off x="8418478" y="3064250"/>
            <a:ext cx="8368303" cy="74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Out of distribution motion…</a:t>
            </a:r>
          </a:p>
        </p:txBody>
      </p:sp>
      <p:pic>
        <p:nvPicPr>
          <p:cNvPr id="254" name="bad_badddd.mp4" descr="bad_badddd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474628" y="4361997"/>
            <a:ext cx="162560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4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5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HuMoR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 Evaluation</a:t>
            </a:r>
          </a:p>
        </p:txBody>
      </p:sp>
      <p:sp>
        <p:nvSpPr>
          <p:cNvPr id="257" name="Comm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Comments</a:t>
            </a:r>
          </a:p>
        </p:txBody>
      </p:sp>
      <p:sp>
        <p:nvSpPr>
          <p:cNvPr id="258" name="Iss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t>Issues</a:t>
            </a:r>
          </a:p>
          <a:p>
            <a:pPr lvl="1" marL="1778000" indent="-889000">
              <a:lnSpc>
                <a:spcPct val="110000"/>
              </a:lnSpc>
              <a:spcBef>
                <a:spcPts val="0"/>
              </a:spcBef>
              <a:buSzPct val="100000"/>
              <a:buAutoNum type="arabicPeriod" startAt="1"/>
            </a:pPr>
            <a:r>
              <a:t>Unusably slow </a:t>
            </a:r>
          </a:p>
          <a:p>
            <a:pPr lvl="3">
              <a:lnSpc>
                <a:spcPct val="110000"/>
              </a:lnSpc>
              <a:spcBef>
                <a:spcPts val="0"/>
              </a:spcBef>
              <a:defRPr>
                <a:solidFill>
                  <a:srgbClr val="5E5E5E"/>
                </a:solidFill>
              </a:defRPr>
            </a:pPr>
            <a:r>
              <a:t>20+mins for 8s video</a:t>
            </a:r>
          </a:p>
          <a:p>
            <a:pPr lvl="1" marL="1778000" indent="-889000">
              <a:lnSpc>
                <a:spcPct val="110000"/>
              </a:lnSpc>
              <a:spcBef>
                <a:spcPts val="0"/>
              </a:spcBef>
              <a:buSzPct val="100000"/>
              <a:buAutoNum type="arabicPeriod" startAt="1"/>
            </a:pPr>
            <a:r>
              <a:t>Issues with angle representation</a:t>
            </a:r>
          </a:p>
          <a:p>
            <a:pPr lvl="1" marL="1778000" indent="-889000">
              <a:lnSpc>
                <a:spcPct val="110000"/>
              </a:lnSpc>
              <a:spcBef>
                <a:spcPts val="0"/>
              </a:spcBef>
              <a:buSzPct val="100000"/>
              <a:buAutoNum type="arabicPeriod" startAt="1"/>
            </a:pPr>
            <a:r>
              <a:t>Evaluation didn’t result in a clear yes/no decision</a:t>
            </a:r>
          </a:p>
          <a:p>
            <a:pPr lvl="3">
              <a:lnSpc>
                <a:spcPct val="110000"/>
              </a:lnSpc>
              <a:spcBef>
                <a:spcPts val="0"/>
              </a:spcBef>
              <a:defRPr>
                <a:solidFill>
                  <a:srgbClr val="5E5E5E"/>
                </a:solidFill>
              </a:defRPr>
            </a:pPr>
            <a:r>
              <a:t>Improves results in some occluded situations</a:t>
            </a:r>
          </a:p>
          <a:p>
            <a:pPr lvl="3">
              <a:lnSpc>
                <a:spcPct val="110000"/>
              </a:lnSpc>
              <a:spcBef>
                <a:spcPts val="0"/>
              </a:spcBef>
              <a:defRPr>
                <a:solidFill>
                  <a:srgbClr val="5E5E5E"/>
                </a:solidFill>
              </a:defRPr>
            </a:pPr>
            <a:r>
              <a:t>Seems worth investigating</a:t>
            </a: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</a:pPr>
            <a:r>
              <a:t>Issue 1 is to be addressed first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</a:pPr>
            <a:r>
              <a:t>Not viable without speedup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HuMoR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 Evaluation</a:t>
            </a:r>
          </a:p>
        </p:txBody>
      </p:sp>
      <p:sp>
        <p:nvSpPr>
          <p:cNvPr id="261" name="Why so slow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 so slow?</a:t>
            </a:r>
          </a:p>
        </p:txBody>
      </p:sp>
      <p:sp>
        <p:nvSpPr>
          <p:cNvPr id="262" name="Profiling revealed the ‘rollout’ is the iss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t>Profiling revealed the ‘rollout’ is the issue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Rollout is slow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Rollout results in large computation graph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Backward step is slow</a:t>
            </a:r>
          </a:p>
        </p:txBody>
      </p:sp>
      <p:pic>
        <p:nvPicPr>
          <p:cNvPr id="263" name="testops.png" descr="testo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9668" y="443842"/>
            <a:ext cx="7560285" cy="10592632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Rectangle"/>
          <p:cNvSpPr/>
          <p:nvPr/>
        </p:nvSpPr>
        <p:spPr>
          <a:xfrm>
            <a:off x="12876080" y="-942620"/>
            <a:ext cx="8219855" cy="2807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5" name="Rectangle"/>
          <p:cNvSpPr/>
          <p:nvPr/>
        </p:nvSpPr>
        <p:spPr>
          <a:xfrm>
            <a:off x="16325608" y="6046760"/>
            <a:ext cx="5963863" cy="1622480"/>
          </a:xfrm>
          <a:prstGeom prst="rect">
            <a:avLst/>
          </a:prstGeom>
          <a:solidFill>
            <a:srgbClr val="ED220D">
              <a:alpha val="4519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7" name="Connection Line"/>
          <p:cNvSpPr/>
          <p:nvPr/>
        </p:nvSpPr>
        <p:spPr>
          <a:xfrm>
            <a:off x="8780991" y="3096787"/>
            <a:ext cx="9894812" cy="2949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17" fill="norm" stroke="1" extrusionOk="0">
                <a:moveTo>
                  <a:pt x="0" y="7022"/>
                </a:moveTo>
                <a:cubicBezTo>
                  <a:pt x="8437" y="-4883"/>
                  <a:pt x="15637" y="-1651"/>
                  <a:pt x="21600" y="16717"/>
                </a:cubicBezTo>
              </a:path>
            </a:pathLst>
          </a:cu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HuMoR Improv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 Improvement</a:t>
            </a:r>
          </a:p>
        </p:txBody>
      </p:sp>
      <p:sp>
        <p:nvSpPr>
          <p:cNvPr id="270" name="How to speedup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to speedup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7248" y="3631499"/>
            <a:ext cx="12915954" cy="949002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With rollout"/>
          <p:cNvSpPr txBox="1"/>
          <p:nvPr/>
        </p:nvSpPr>
        <p:spPr>
          <a:xfrm>
            <a:off x="3174891" y="4661030"/>
            <a:ext cx="3106383" cy="746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With rollout</a:t>
            </a:r>
          </a:p>
        </p:txBody>
      </p:sp>
      <p:sp>
        <p:nvSpPr>
          <p:cNvPr id="273" name="Without rollout"/>
          <p:cNvSpPr txBox="1"/>
          <p:nvPr/>
        </p:nvSpPr>
        <p:spPr>
          <a:xfrm>
            <a:off x="2750025" y="10512238"/>
            <a:ext cx="3956115" cy="74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Without rollout</a:t>
            </a:r>
          </a:p>
        </p:txBody>
      </p:sp>
      <p:sp>
        <p:nvSpPr>
          <p:cNvPr id="274" name="Idea of Jakobs’"/>
          <p:cNvSpPr txBox="1"/>
          <p:nvPr/>
        </p:nvSpPr>
        <p:spPr>
          <a:xfrm>
            <a:off x="21352647" y="10654634"/>
            <a:ext cx="242377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Idea of Jakobs’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HuMoR Improv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 Improvement</a:t>
            </a:r>
          </a:p>
        </p:txBody>
      </p:sp>
      <p:sp>
        <p:nvSpPr>
          <p:cNvPr id="277" name="Implemen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278" name="I have largely implemented this new metho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t>I have largely implemented this new method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t>Currently trying to get it do something useful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Bug fixing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Investigating the different losses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Considering new losses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hat’s n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next?</a:t>
            </a:r>
          </a:p>
        </p:txBody>
      </p:sp>
      <p:sp>
        <p:nvSpPr>
          <p:cNvPr id="28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Finish the new optimisation metho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t>Finish the new optimisation method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Decide if it’s viable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t>If so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t>Work on improving the motion model</a:t>
            </a:r>
          </a:p>
          <a:p>
            <a:pPr lvl="4">
              <a:lnSpc>
                <a:spcPct val="110000"/>
              </a:lnSpc>
              <a:spcBef>
                <a:spcPts val="0"/>
              </a:spcBef>
            </a:pPr>
            <a:r>
              <a:t>Relies on SMPL, which we won’t use</a:t>
            </a:r>
          </a:p>
          <a:p>
            <a:pPr lvl="4">
              <a:lnSpc>
                <a:spcPct val="110000"/>
              </a:lnSpc>
              <a:spcBef>
                <a:spcPts val="0"/>
              </a:spcBef>
            </a:pPr>
            <a:r>
              <a:t>Idea of GNN’s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t>If not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t>Other ways to use the HuMoR prior?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t>More paper reviews?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t>Pivot to a new direction?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Questions/Comment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Questions/Comments?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n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</a:t>
            </a:r>
          </a:p>
        </p:txBody>
      </p:sp>
      <p:sp>
        <p:nvSpPr>
          <p:cNvPr id="158" name="Ultimate go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t>Ultimate goal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t>Automated MoCap system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t>RGB video -&gt; realistic motion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t>No clunky suits</a:t>
            </a:r>
          </a:p>
        </p:txBody>
      </p:sp>
      <p:pic>
        <p:nvPicPr>
          <p:cNvPr id="159" name="mocap.jpeg" descr="mocap.jpeg"/>
          <p:cNvPicPr>
            <a:picLocks noChangeAspect="1"/>
          </p:cNvPicPr>
          <p:nvPr/>
        </p:nvPicPr>
        <p:blipFill>
          <a:blip r:embed="rId2">
            <a:extLst/>
          </a:blip>
          <a:srcRect l="0" t="0" r="23586" b="0"/>
          <a:stretch>
            <a:fillRect/>
          </a:stretch>
        </p:blipFill>
        <p:spPr>
          <a:xfrm>
            <a:off x="16982330" y="2333514"/>
            <a:ext cx="4265765" cy="904897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Line"/>
          <p:cNvSpPr/>
          <p:nvPr/>
        </p:nvSpPr>
        <p:spPr>
          <a:xfrm flipV="1">
            <a:off x="17264722" y="4084668"/>
            <a:ext cx="3701010" cy="5546665"/>
          </a:xfrm>
          <a:prstGeom prst="line">
            <a:avLst/>
          </a:prstGeom>
          <a:ln w="165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" name="Line"/>
          <p:cNvSpPr/>
          <p:nvPr/>
        </p:nvSpPr>
        <p:spPr>
          <a:xfrm flipH="1" flipV="1">
            <a:off x="17183726" y="4157332"/>
            <a:ext cx="3863002" cy="5401336"/>
          </a:xfrm>
          <a:prstGeom prst="line">
            <a:avLst/>
          </a:prstGeom>
          <a:ln w="165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rrent 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system</a:t>
            </a:r>
          </a:p>
        </p:txBody>
      </p:sp>
      <p:sp>
        <p:nvSpPr>
          <p:cNvPr id="164" name="Per frame pose predictions…"/>
          <p:cNvSpPr txBox="1"/>
          <p:nvPr>
            <p:ph type="body" sz="half" idx="1"/>
          </p:nvPr>
        </p:nvSpPr>
        <p:spPr>
          <a:xfrm>
            <a:off x="1206500" y="4248504"/>
            <a:ext cx="12603029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t>Per frame pose predictions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Issues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t>Temporally uncorrelated =&gt; </a:t>
            </a:r>
            <a:r>
              <a:rPr b="1"/>
              <a:t>jitter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t>Trouble with occlusions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Adopted solution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buSzPct val="121000"/>
            </a:pPr>
            <a:r>
              <a:t>Optimise the sequence of poses with smoothness losses</a:t>
            </a:r>
          </a:p>
        </p:txBody>
      </p:sp>
      <p:pic>
        <p:nvPicPr>
          <p:cNvPr id="165" name="000072_rendered.png" descr="000072_rend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11515" y="1325488"/>
            <a:ext cx="9337804" cy="5252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000164_rendered.png" descr="000164_rend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11515" y="8014968"/>
            <a:ext cx="9337804" cy="525251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Per-frame prediction"/>
          <p:cNvSpPr txBox="1"/>
          <p:nvPr/>
        </p:nvSpPr>
        <p:spPr>
          <a:xfrm>
            <a:off x="17209575" y="896782"/>
            <a:ext cx="3741687" cy="53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900">
                <a:solidFill>
                  <a:srgbClr val="000000"/>
                </a:solidFill>
              </a:defRPr>
            </a:lvl1pPr>
          </a:lstStyle>
          <a:p>
            <a:pPr/>
            <a:r>
              <a:t>Per-frame prediction</a:t>
            </a:r>
          </a:p>
        </p:txBody>
      </p:sp>
      <p:sp>
        <p:nvSpPr>
          <p:cNvPr id="168" name="Occlusion issues"/>
          <p:cNvSpPr txBox="1"/>
          <p:nvPr/>
        </p:nvSpPr>
        <p:spPr>
          <a:xfrm>
            <a:off x="17533494" y="7587746"/>
            <a:ext cx="3093848" cy="535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900">
                <a:solidFill>
                  <a:srgbClr val="000000"/>
                </a:solidFill>
              </a:defRPr>
            </a:lvl1pPr>
          </a:lstStyle>
          <a:p>
            <a:pPr/>
            <a:r>
              <a:t>Occlusion 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otion Pri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Motion Priors</a:t>
            </a:r>
          </a:p>
        </p:txBody>
      </p:sp>
      <p:sp>
        <p:nvSpPr>
          <p:cNvPr id="171" name="Motion prior?…"/>
          <p:cNvSpPr txBox="1"/>
          <p:nvPr>
            <p:ph type="body" sz="half" idx="1"/>
          </p:nvPr>
        </p:nvSpPr>
        <p:spPr>
          <a:xfrm>
            <a:off x="1206500" y="4248504"/>
            <a:ext cx="14450399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t>Motion prior?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A model that has learnt how humans move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e.g. through next pose prediction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t>And then what?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t>Constrain a sequence of pose estimations using the prior</a:t>
            </a:r>
          </a:p>
        </p:txBody>
      </p:sp>
      <p:pic>
        <p:nvPicPr>
          <p:cNvPr id="172" name="nn.png" descr="n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88455" y="4133067"/>
            <a:ext cx="4913530" cy="5449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HuMoR Pap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 Paper</a:t>
            </a:r>
          </a:p>
        </p:txBody>
      </p:sp>
      <p:sp>
        <p:nvSpPr>
          <p:cNvPr id="175" name="‘Human Motion Model for Robust Estimation’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‘Human Motion Model for Robust Estimation’ </a:t>
            </a:r>
          </a:p>
        </p:txBody>
      </p:sp>
      <p:sp>
        <p:nvSpPr>
          <p:cNvPr id="176" name="Paper describes:…"/>
          <p:cNvSpPr txBox="1"/>
          <p:nvPr>
            <p:ph type="body" sz="half" idx="1"/>
          </p:nvPr>
        </p:nvSpPr>
        <p:spPr>
          <a:xfrm>
            <a:off x="1206500" y="4248504"/>
            <a:ext cx="14655540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t>Paper describes:</a:t>
            </a:r>
          </a:p>
          <a:p>
            <a:pPr lvl="1" marL="1778000" indent="-889000">
              <a:lnSpc>
                <a:spcPct val="110000"/>
              </a:lnSpc>
              <a:spcBef>
                <a:spcPts val="0"/>
              </a:spcBef>
              <a:buSzPct val="100000"/>
              <a:buAutoNum type="arabicPeriod" startAt="1"/>
            </a:pPr>
            <a:r>
              <a:t>Motion prior model</a:t>
            </a:r>
          </a:p>
          <a:p>
            <a:pPr lvl="1" marL="1778000" indent="-889000">
              <a:lnSpc>
                <a:spcPct val="110000"/>
              </a:lnSpc>
              <a:spcBef>
                <a:spcPts val="0"/>
              </a:spcBef>
              <a:buSzPct val="100000"/>
              <a:buAutoNum type="arabicPeriod" startAt="1"/>
            </a:pPr>
            <a:r>
              <a:t>Use in improving frame-by-frame pose predictions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t>Used as a starting point for my project</a:t>
            </a:r>
          </a:p>
        </p:txBody>
      </p:sp>
      <p:pic>
        <p:nvPicPr>
          <p:cNvPr id="177" name="humor_clean (dragged).pdf" descr="humor_clean (dragged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8927" y="1828800"/>
            <a:ext cx="7772401" cy="1005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HuM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</a:t>
            </a:r>
          </a:p>
        </p:txBody>
      </p:sp>
      <p:sp>
        <p:nvSpPr>
          <p:cNvPr id="180" name="1. Motion Prio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1. Motion Prior</a:t>
            </a:r>
          </a:p>
        </p:txBody>
      </p:sp>
      <p:pic>
        <p:nvPicPr>
          <p:cNvPr id="181" name="humor_architecture.png" descr="humor_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5731" y="3497787"/>
            <a:ext cx="17841782" cy="614440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82" name="Screenshot 2022-12-16 at 12.52.58.png" descr="Screenshot 2022-12-16 at 12.52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5071" y="10974681"/>
            <a:ext cx="9563101" cy="11557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3" name="Root translation"/>
          <p:cNvSpPr txBox="1"/>
          <p:nvPr/>
        </p:nvSpPr>
        <p:spPr>
          <a:xfrm>
            <a:off x="10572348" y="12085466"/>
            <a:ext cx="2839975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Root translation</a:t>
            </a:r>
          </a:p>
        </p:txBody>
      </p:sp>
      <p:sp>
        <p:nvSpPr>
          <p:cNvPr id="184" name="Root orientation"/>
          <p:cNvSpPr txBox="1"/>
          <p:nvPr/>
        </p:nvSpPr>
        <p:spPr>
          <a:xfrm>
            <a:off x="8412800" y="13012882"/>
            <a:ext cx="2866289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Root orientation</a:t>
            </a:r>
          </a:p>
        </p:txBody>
      </p:sp>
      <p:sp>
        <p:nvSpPr>
          <p:cNvPr id="185" name="Body pose (joint angles)"/>
          <p:cNvSpPr txBox="1"/>
          <p:nvPr/>
        </p:nvSpPr>
        <p:spPr>
          <a:xfrm>
            <a:off x="12371465" y="13012882"/>
            <a:ext cx="4183432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Body pose (joint angles)</a:t>
            </a:r>
          </a:p>
        </p:txBody>
      </p:sp>
      <p:sp>
        <p:nvSpPr>
          <p:cNvPr id="186" name="Joint positions"/>
          <p:cNvSpPr txBox="1"/>
          <p:nvPr/>
        </p:nvSpPr>
        <p:spPr>
          <a:xfrm>
            <a:off x="14440284" y="12085466"/>
            <a:ext cx="2609191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Joint positions</a:t>
            </a:r>
          </a:p>
        </p:txBody>
      </p:sp>
      <p:sp>
        <p:nvSpPr>
          <p:cNvPr id="187" name="Velocities"/>
          <p:cNvSpPr txBox="1"/>
          <p:nvPr/>
        </p:nvSpPr>
        <p:spPr>
          <a:xfrm>
            <a:off x="12216195" y="10092966"/>
            <a:ext cx="1739749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Velocities</a:t>
            </a:r>
          </a:p>
        </p:txBody>
      </p:sp>
      <p:sp>
        <p:nvSpPr>
          <p:cNvPr id="188" name="Line"/>
          <p:cNvSpPr/>
          <p:nvPr/>
        </p:nvSpPr>
        <p:spPr>
          <a:xfrm flipV="1">
            <a:off x="10958006" y="10657972"/>
            <a:ext cx="2068658" cy="5038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9" name="Line"/>
          <p:cNvSpPr/>
          <p:nvPr/>
        </p:nvSpPr>
        <p:spPr>
          <a:xfrm flipV="1">
            <a:off x="13022568" y="10645633"/>
            <a:ext cx="1" cy="446568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0" name="Line"/>
          <p:cNvSpPr/>
          <p:nvPr/>
        </p:nvSpPr>
        <p:spPr>
          <a:xfrm>
            <a:off x="13032340" y="10670763"/>
            <a:ext cx="3075227" cy="478277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1" name="Line"/>
          <p:cNvSpPr/>
          <p:nvPr/>
        </p:nvSpPr>
        <p:spPr>
          <a:xfrm>
            <a:off x="9887021" y="11881747"/>
            <a:ext cx="1" cy="115570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2" name="Line"/>
          <p:cNvSpPr/>
          <p:nvPr/>
        </p:nvSpPr>
        <p:spPr>
          <a:xfrm>
            <a:off x="11916002" y="11869047"/>
            <a:ext cx="1" cy="236397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Line"/>
          <p:cNvSpPr/>
          <p:nvPr/>
        </p:nvSpPr>
        <p:spPr>
          <a:xfrm>
            <a:off x="15230702" y="11869047"/>
            <a:ext cx="1" cy="236397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" name="Line"/>
          <p:cNvSpPr/>
          <p:nvPr/>
        </p:nvSpPr>
        <p:spPr>
          <a:xfrm>
            <a:off x="14097649" y="11881747"/>
            <a:ext cx="1" cy="115570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5" name="Screenshot 2022-12-16 at 12.57.58.png" descr="Screenshot 2022-12-16 at 12.57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97988" y="12230997"/>
            <a:ext cx="1574801" cy="558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Parametrises the small model"/>
          <p:cNvSpPr txBox="1"/>
          <p:nvPr/>
        </p:nvSpPr>
        <p:spPr>
          <a:xfrm>
            <a:off x="20488309" y="12859592"/>
            <a:ext cx="3846302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pPr/>
            <a:r>
              <a:t>Parametrises the small model</a:t>
            </a:r>
          </a:p>
        </p:txBody>
      </p:sp>
      <p:sp>
        <p:nvSpPr>
          <p:cNvPr id="197" name="Circle"/>
          <p:cNvSpPr/>
          <p:nvPr/>
        </p:nvSpPr>
        <p:spPr>
          <a:xfrm>
            <a:off x="15779694" y="6711922"/>
            <a:ext cx="829666" cy="829666"/>
          </a:xfrm>
          <a:prstGeom prst="ellipse">
            <a:avLst/>
          </a:prstGeom>
          <a:solidFill>
            <a:srgbClr val="ED220D">
              <a:alpha val="450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Circle"/>
          <p:cNvSpPr/>
          <p:nvPr/>
        </p:nvSpPr>
        <p:spPr>
          <a:xfrm>
            <a:off x="10486679" y="11203751"/>
            <a:ext cx="829666" cy="829667"/>
          </a:xfrm>
          <a:prstGeom prst="ellipse">
            <a:avLst/>
          </a:prstGeom>
          <a:solidFill>
            <a:srgbClr val="ED220D">
              <a:alpha val="450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9" name="Circle"/>
          <p:cNvSpPr/>
          <p:nvPr/>
        </p:nvSpPr>
        <p:spPr>
          <a:xfrm>
            <a:off x="12591994" y="11137698"/>
            <a:ext cx="829666" cy="829667"/>
          </a:xfrm>
          <a:prstGeom prst="ellipse">
            <a:avLst/>
          </a:prstGeom>
          <a:solidFill>
            <a:srgbClr val="ED220D">
              <a:alpha val="450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Circle"/>
          <p:cNvSpPr/>
          <p:nvPr/>
        </p:nvSpPr>
        <p:spPr>
          <a:xfrm>
            <a:off x="15779694" y="11086898"/>
            <a:ext cx="829666" cy="829667"/>
          </a:xfrm>
          <a:prstGeom prst="ellipse">
            <a:avLst/>
          </a:prstGeom>
          <a:solidFill>
            <a:srgbClr val="ED220D">
              <a:alpha val="450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Line"/>
          <p:cNvSpPr/>
          <p:nvPr/>
        </p:nvSpPr>
        <p:spPr>
          <a:xfrm>
            <a:off x="16194527" y="3188850"/>
            <a:ext cx="1" cy="354059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2" name="Change in state"/>
          <p:cNvSpPr txBox="1"/>
          <p:nvPr/>
        </p:nvSpPr>
        <p:spPr>
          <a:xfrm>
            <a:off x="14807076" y="2611832"/>
            <a:ext cx="2774900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Change in state</a:t>
            </a:r>
          </a:p>
        </p:txBody>
      </p:sp>
      <p:sp>
        <p:nvSpPr>
          <p:cNvPr id="203" name="Model"/>
          <p:cNvSpPr txBox="1"/>
          <p:nvPr/>
        </p:nvSpPr>
        <p:spPr>
          <a:xfrm>
            <a:off x="1238280" y="6108238"/>
            <a:ext cx="1731304" cy="74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04" name="State"/>
          <p:cNvSpPr txBox="1"/>
          <p:nvPr/>
        </p:nvSpPr>
        <p:spPr>
          <a:xfrm>
            <a:off x="1363884" y="11245504"/>
            <a:ext cx="1480097" cy="746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205" name="Conditional VAE"/>
          <p:cNvSpPr txBox="1"/>
          <p:nvPr/>
        </p:nvSpPr>
        <p:spPr>
          <a:xfrm>
            <a:off x="10383493" y="2523930"/>
            <a:ext cx="2836419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Conditional VAE</a:t>
            </a:r>
          </a:p>
        </p:txBody>
      </p:sp>
      <p:sp>
        <p:nvSpPr>
          <p:cNvPr id="206" name="Line"/>
          <p:cNvSpPr/>
          <p:nvPr/>
        </p:nvSpPr>
        <p:spPr>
          <a:xfrm>
            <a:off x="11801703" y="2998599"/>
            <a:ext cx="1" cy="2793258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Oval"/>
          <p:cNvSpPr/>
          <p:nvPr/>
        </p:nvSpPr>
        <p:spPr>
          <a:xfrm>
            <a:off x="11323370" y="5721322"/>
            <a:ext cx="614166" cy="523086"/>
          </a:xfrm>
          <a:prstGeom prst="ellipse">
            <a:avLst/>
          </a:prstGeom>
          <a:solidFill>
            <a:srgbClr val="ED220D">
              <a:alpha val="450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8" name="Rectangle"/>
          <p:cNvSpPr/>
          <p:nvPr/>
        </p:nvSpPr>
        <p:spPr>
          <a:xfrm>
            <a:off x="20466701" y="11537539"/>
            <a:ext cx="4560178" cy="3473772"/>
          </a:xfrm>
          <a:prstGeom prst="rect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9" name="Note"/>
          <p:cNvSpPr txBox="1"/>
          <p:nvPr/>
        </p:nvSpPr>
        <p:spPr>
          <a:xfrm>
            <a:off x="20529935" y="11585691"/>
            <a:ext cx="80863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929292"/>
                </a:solidFill>
              </a:defRPr>
            </a:lvl1pPr>
          </a:lstStyle>
          <a:p>
            <a:pPr/>
            <a:r>
              <a:t>Note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HuM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</a:t>
            </a:r>
          </a:p>
        </p:txBody>
      </p:sp>
      <p:sp>
        <p:nvSpPr>
          <p:cNvPr id="212" name="2. Motion optimisation: objectiv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2. Motion optimisation: objective</a:t>
            </a:r>
          </a:p>
        </p:txBody>
      </p:sp>
      <p:pic>
        <p:nvPicPr>
          <p:cNvPr id="213" name="Screenshot 2022-12-16 at 13.15.43.png" descr="Screenshot 2022-12-16 at 13.15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6050" y="5949950"/>
            <a:ext cx="8851900" cy="18161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Objective"/>
          <p:cNvSpPr txBox="1"/>
          <p:nvPr/>
        </p:nvSpPr>
        <p:spPr>
          <a:xfrm>
            <a:off x="3153937" y="6484920"/>
            <a:ext cx="2582126" cy="74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Objective</a:t>
            </a:r>
          </a:p>
        </p:txBody>
      </p:sp>
      <p:sp>
        <p:nvSpPr>
          <p:cNvPr id="215" name="Likelihood of latent transitions and initial state"/>
          <p:cNvSpPr txBox="1"/>
          <p:nvPr/>
        </p:nvSpPr>
        <p:spPr>
          <a:xfrm>
            <a:off x="10231570" y="8697691"/>
            <a:ext cx="3127041" cy="138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Likelihood of latent transitions and initial state</a:t>
            </a:r>
          </a:p>
        </p:txBody>
      </p:sp>
      <p:sp>
        <p:nvSpPr>
          <p:cNvPr id="216" name="Line"/>
          <p:cNvSpPr/>
          <p:nvPr/>
        </p:nvSpPr>
        <p:spPr>
          <a:xfrm>
            <a:off x="11795090" y="7549399"/>
            <a:ext cx="1" cy="115570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7" name="Reprojection to 2d joint predictions"/>
          <p:cNvSpPr txBox="1"/>
          <p:nvPr/>
        </p:nvSpPr>
        <p:spPr>
          <a:xfrm>
            <a:off x="12049193" y="3817363"/>
            <a:ext cx="3420172" cy="95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Reprojection to 2d joint predictions</a:t>
            </a:r>
          </a:p>
        </p:txBody>
      </p:sp>
      <p:sp>
        <p:nvSpPr>
          <p:cNvPr id="218" name="Line"/>
          <p:cNvSpPr/>
          <p:nvPr/>
        </p:nvSpPr>
        <p:spPr>
          <a:xfrm>
            <a:off x="13759279" y="4904572"/>
            <a:ext cx="1" cy="115570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9" name="Various regularisers"/>
          <p:cNvSpPr txBox="1"/>
          <p:nvPr/>
        </p:nvSpPr>
        <p:spPr>
          <a:xfrm>
            <a:off x="13941304" y="8913591"/>
            <a:ext cx="3420171" cy="95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Various regularisers</a:t>
            </a:r>
          </a:p>
        </p:txBody>
      </p:sp>
      <p:sp>
        <p:nvSpPr>
          <p:cNvPr id="220" name="Line"/>
          <p:cNvSpPr/>
          <p:nvPr/>
        </p:nvSpPr>
        <p:spPr>
          <a:xfrm>
            <a:off x="15651388" y="7549399"/>
            <a:ext cx="1" cy="115570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1" name="Given a sequence of 2d pose estimations"/>
          <p:cNvSpPr txBox="1"/>
          <p:nvPr/>
        </p:nvSpPr>
        <p:spPr>
          <a:xfrm>
            <a:off x="2467521" y="7202383"/>
            <a:ext cx="3954958" cy="108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Given a sequence of 2d pose estimations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HuM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HuMoR</a:t>
            </a:r>
          </a:p>
        </p:txBody>
      </p:sp>
      <p:sp>
        <p:nvSpPr>
          <p:cNvPr id="224" name="2. Motion optimisation: more concretel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2. Motion optimisation: more concretely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3362" b="64864"/>
          <a:stretch>
            <a:fillRect/>
          </a:stretch>
        </p:blipFill>
        <p:spPr>
          <a:xfrm>
            <a:off x="7408291" y="5707927"/>
            <a:ext cx="12448515" cy="419334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ollout"/>
          <p:cNvSpPr txBox="1"/>
          <p:nvPr/>
        </p:nvSpPr>
        <p:spPr>
          <a:xfrm>
            <a:off x="3628958" y="6877758"/>
            <a:ext cx="1973771" cy="74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Rollout</a:t>
            </a:r>
          </a:p>
        </p:txBody>
      </p:sp>
      <p:sp>
        <p:nvSpPr>
          <p:cNvPr id="227" name="What we apply the loss terms on"/>
          <p:cNvSpPr txBox="1"/>
          <p:nvPr/>
        </p:nvSpPr>
        <p:spPr>
          <a:xfrm>
            <a:off x="2638364" y="7595221"/>
            <a:ext cx="3954959" cy="108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What we apply the loss terms 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